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66" r:id="rId3"/>
    <p:sldId id="415" r:id="rId4"/>
    <p:sldId id="277" r:id="rId5"/>
    <p:sldId id="278" r:id="rId6"/>
    <p:sldId id="279" r:id="rId7"/>
    <p:sldId id="411" r:id="rId8"/>
    <p:sldId id="280" r:id="rId9"/>
    <p:sldId id="281" r:id="rId10"/>
    <p:sldId id="286" r:id="rId11"/>
    <p:sldId id="304" r:id="rId12"/>
    <p:sldId id="306" r:id="rId13"/>
    <p:sldId id="307" r:id="rId14"/>
    <p:sldId id="308" r:id="rId15"/>
    <p:sldId id="309" r:id="rId16"/>
    <p:sldId id="312" r:id="rId17"/>
    <p:sldId id="315" r:id="rId18"/>
    <p:sldId id="317" r:id="rId19"/>
    <p:sldId id="412" r:id="rId20"/>
    <p:sldId id="318" r:id="rId21"/>
    <p:sldId id="413" r:id="rId22"/>
    <p:sldId id="414" r:id="rId23"/>
    <p:sldId id="416" r:id="rId24"/>
    <p:sldId id="417" r:id="rId25"/>
    <p:sldId id="418" r:id="rId26"/>
    <p:sldId id="326" r:id="rId27"/>
    <p:sldId id="426" r:id="rId28"/>
    <p:sldId id="328" r:id="rId29"/>
    <p:sldId id="420" r:id="rId30"/>
    <p:sldId id="421" r:id="rId31"/>
    <p:sldId id="422" r:id="rId32"/>
    <p:sldId id="423" r:id="rId33"/>
    <p:sldId id="424" r:id="rId34"/>
    <p:sldId id="425" r:id="rId35"/>
    <p:sldId id="427" r:id="rId36"/>
    <p:sldId id="330" r:id="rId37"/>
    <p:sldId id="41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B1363D-1CBD-4521-8D4A-38ECF0ECBDF3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1260E0-9E84-468F-8531-C9EA84E9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63D-1CBD-4521-8D4A-38ECF0ECBDF3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60E0-9E84-468F-8531-C9EA84E9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C2B1363D-1CBD-4521-8D4A-38ECF0ECBDF3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1260E0-9E84-468F-8531-C9EA84E9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63D-1CBD-4521-8D4A-38ECF0ECBDF3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60E0-9E84-468F-8531-C9EA84E9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63D-1CBD-4521-8D4A-38ECF0ECBDF3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60E0-9E84-468F-8531-C9EA84E9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B1363D-1CBD-4521-8D4A-38ECF0ECBDF3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EB1260E0-9E84-468F-8531-C9EA84E9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63D-1CBD-4521-8D4A-38ECF0ECBDF3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60E0-9E84-468F-8531-C9EA84E9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63D-1CBD-4521-8D4A-38ECF0ECBDF3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60E0-9E84-468F-8531-C9EA84E9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63D-1CBD-4521-8D4A-38ECF0ECBDF3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60E0-9E84-468F-8531-C9EA84E9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B1363D-1CBD-4521-8D4A-38ECF0ECBDF3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60E0-9E84-468F-8531-C9EA84E9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63D-1CBD-4521-8D4A-38ECF0ECBDF3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60E0-9E84-468F-8531-C9EA84E9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63D-1CBD-4521-8D4A-38ECF0ECBDF3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60E0-9E84-468F-8531-C9EA84E9A0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2B1363D-1CBD-4521-8D4A-38ECF0ECBDF3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1260E0-9E84-468F-8531-C9EA84E9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7239000" cy="1219200"/>
          </a:xfrm>
        </p:spPr>
        <p:txBody>
          <a:bodyPr/>
          <a:lstStyle/>
          <a:p>
            <a:pPr marR="0" algn="ctr" rtl="1"/>
            <a:r>
              <a:rPr lang="ar-SA" b="1" baseline="0" dirty="0" smtClean="0">
                <a:cs typeface="B Nazanin"/>
              </a:rPr>
              <a:t>بسته آموزشي بهداشت حرفه اي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algn="ctr" rtl="1"/>
            <a:r>
              <a:rPr lang="fa-IR" baseline="0" dirty="0" smtClean="0">
                <a:latin typeface="Calibri"/>
                <a:cs typeface="B Nazanin"/>
              </a:rPr>
              <a:t>نمونه از مشاغل در معرض صدا</a:t>
            </a:r>
            <a:endParaRPr lang="ar-SA" baseline="0" dirty="0" smtClean="0">
              <a:latin typeface="Calibri"/>
              <a:cs typeface="B Nazani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Low" rtl="1"/>
            <a:r>
              <a:rPr lang="ar-SA" dirty="0" smtClean="0">
                <a:cs typeface="B Nazanin"/>
              </a:rPr>
              <a:t>تراشكاري ها</a:t>
            </a:r>
            <a:endParaRPr lang="fa-IR" dirty="0" smtClean="0">
              <a:cs typeface="B Nazanin"/>
            </a:endParaRPr>
          </a:p>
          <a:p>
            <a:pPr algn="justLow" rtl="1"/>
            <a:r>
              <a:rPr lang="ar-SA" dirty="0" smtClean="0">
                <a:cs typeface="B Nazanin"/>
              </a:rPr>
              <a:t>نجاريها </a:t>
            </a:r>
            <a:endParaRPr lang="fa-IR" dirty="0" smtClean="0">
              <a:cs typeface="B Nazanin"/>
            </a:endParaRPr>
          </a:p>
          <a:p>
            <a:pPr algn="justLow" rtl="1"/>
            <a:r>
              <a:rPr lang="fa-IR" dirty="0" smtClean="0">
                <a:cs typeface="B Nazanin"/>
              </a:rPr>
              <a:t>آهنگری </a:t>
            </a:r>
            <a:r>
              <a:rPr lang="ar-SA" dirty="0" smtClean="0">
                <a:cs typeface="B Nazanin"/>
              </a:rPr>
              <a:t>ها</a:t>
            </a:r>
            <a:endParaRPr lang="fa-IR" dirty="0" smtClean="0">
              <a:cs typeface="B Nazanin"/>
            </a:endParaRPr>
          </a:p>
          <a:p>
            <a:pPr algn="justLow" rtl="1"/>
            <a:r>
              <a:rPr lang="ar-SA" dirty="0" smtClean="0">
                <a:cs typeface="B Nazanin"/>
              </a:rPr>
              <a:t> </a:t>
            </a:r>
            <a:r>
              <a:rPr lang="ar-SA" dirty="0">
                <a:cs typeface="B Nazanin"/>
              </a:rPr>
              <a:t>سنگ بري </a:t>
            </a:r>
            <a:r>
              <a:rPr lang="ar-SA" dirty="0" smtClean="0">
                <a:cs typeface="B Nazanin"/>
              </a:rPr>
              <a:t>ها</a:t>
            </a:r>
            <a:endParaRPr lang="fa-IR" dirty="0" smtClean="0">
              <a:cs typeface="B Nazanin"/>
            </a:endParaRPr>
          </a:p>
          <a:p>
            <a:pPr algn="justLow" rtl="1"/>
            <a:r>
              <a:rPr lang="ar-SA" dirty="0" smtClean="0">
                <a:cs typeface="B Nazanin"/>
              </a:rPr>
              <a:t> </a:t>
            </a:r>
            <a:r>
              <a:rPr lang="fa-IR" dirty="0" smtClean="0">
                <a:cs typeface="B Nazanin"/>
              </a:rPr>
              <a:t>بلورسازی</a:t>
            </a:r>
          </a:p>
          <a:p>
            <a:pPr algn="justLow" rtl="1"/>
            <a:r>
              <a:rPr lang="fa-IR" dirty="0" smtClean="0">
                <a:cs typeface="B Nazanin"/>
              </a:rPr>
              <a:t>.</a:t>
            </a:r>
          </a:p>
          <a:p>
            <a:pPr algn="justLow" rtl="1"/>
            <a:r>
              <a:rPr lang="fa-IR" dirty="0" smtClean="0">
                <a:cs typeface="B Nazanin"/>
              </a:rPr>
              <a:t>.</a:t>
            </a:r>
          </a:p>
          <a:p>
            <a:pPr algn="justLow" rtl="1"/>
            <a:r>
              <a:rPr lang="fa-IR" dirty="0">
                <a:cs typeface="B Nazanin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ctr" rtl="1"/>
            <a:r>
              <a:rPr lang="en-US" b="1" baseline="0" dirty="0" smtClean="0">
                <a:latin typeface="Calibri"/>
                <a:cs typeface="B Nazanin"/>
              </a:rPr>
              <a:t>* </a:t>
            </a:r>
            <a:r>
              <a:rPr lang="ar-SA" b="1" baseline="0" dirty="0" smtClean="0">
                <a:latin typeface="Calibri"/>
                <a:cs typeface="B Nazanin"/>
              </a:rPr>
              <a:t>اشعه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r>
              <a:rPr lang="ar-SA" baseline="0" dirty="0" smtClean="0">
                <a:cs typeface="B Nazanin"/>
              </a:rPr>
              <a:t>گونه اي از انرژي است كه در خلاء يا ماده منتشر مي شود كه دو دسته هستند</a:t>
            </a:r>
            <a:r>
              <a:rPr lang="en-US" dirty="0">
                <a:cs typeface="B Nazanin"/>
              </a:rPr>
              <a:t> : - </a:t>
            </a:r>
            <a:r>
              <a:rPr lang="ar-SA" dirty="0">
                <a:cs typeface="B Nazanin"/>
              </a:rPr>
              <a:t>يونساز - غير يونساز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algn="ctr" rtl="1"/>
            <a:r>
              <a:rPr lang="ar-SA" baseline="0" dirty="0" smtClean="0">
                <a:cs typeface="B Nazanin"/>
              </a:rPr>
              <a:t>پرتوهاي يون ساز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r>
              <a:rPr lang="ar-SA" baseline="0" dirty="0" smtClean="0">
                <a:cs typeface="B Nazanin"/>
              </a:rPr>
              <a:t>كاربردهاي پزشكي . كشاورزي و صنعتي داشته در هنگام استفاده از اين پرتو ها بايد به نكات حفاظتي تماس با آن توجه و رعايت شود از جمله بايد به حفاظ گذاري و زمان و فاصله مناسب زمان كار توجه نمود. اشعه ايكس جزء پرتوهاي يونساز است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algn="ctr" rtl="1"/>
            <a:r>
              <a:rPr lang="ar-SA" baseline="0" dirty="0" smtClean="0">
                <a:cs typeface="B Nazanin"/>
              </a:rPr>
              <a:t>اشعه هاي غير يونساز</a:t>
            </a:r>
            <a:endParaRPr lang="ar-SA" baseline="0" dirty="0" smtClean="0">
              <a:latin typeface="Calibri"/>
              <a:cs typeface="B Nazani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Low" rtl="1"/>
            <a:r>
              <a:rPr lang="ar-SA" baseline="0" dirty="0" smtClean="0">
                <a:cs typeface="B Nazanin"/>
              </a:rPr>
              <a:t> اشعه ماوراء بنفش و اشعه مادون قرمز جزء </a:t>
            </a:r>
            <a:r>
              <a:rPr lang="fa-IR" baseline="0" dirty="0" smtClean="0">
                <a:cs typeface="B Nazanin"/>
              </a:rPr>
              <a:t>این پرتوها</a:t>
            </a:r>
            <a:r>
              <a:rPr lang="fa-IR" dirty="0" smtClean="0">
                <a:cs typeface="B Nazanin"/>
              </a:rPr>
              <a:t> </a:t>
            </a:r>
            <a:r>
              <a:rPr lang="ar-SA" baseline="0" dirty="0" smtClean="0">
                <a:cs typeface="B Nazanin"/>
              </a:rPr>
              <a:t>است .</a:t>
            </a:r>
            <a:endParaRPr lang="fa-IR" baseline="0" dirty="0" smtClean="0">
              <a:cs typeface="B Nazanin"/>
            </a:endParaRPr>
          </a:p>
          <a:p>
            <a:pPr algn="justLow" rtl="1"/>
            <a:r>
              <a:rPr lang="ar-SA" baseline="0" dirty="0" smtClean="0">
                <a:cs typeface="B Nazanin"/>
              </a:rPr>
              <a:t>اثرات پرتو ماورائ بنفش شامل قرمزي پوست . تيرگي پوست . سرطان پوست و التهاب قرنيه ميباشد . هنگام تماس براي حفاظت در برابر آن بايد به نكات حفاظتي از جمله آموزش . فاصله از منبع اشعه . و وسايل حفاظت فردي و محصور كردن توجه كرد</a:t>
            </a:r>
            <a:r>
              <a:rPr lang="en-US" dirty="0">
                <a:cs typeface="B Nazanin"/>
              </a:rPr>
              <a:t> . </a:t>
            </a:r>
            <a:r>
              <a:rPr lang="ar-SA" dirty="0">
                <a:cs typeface="B Nazanin"/>
              </a:rPr>
              <a:t>خورشيد يكي از توليد كنندگان اين اشعه </a:t>
            </a:r>
            <a:r>
              <a:rPr lang="ar-SA" dirty="0" smtClean="0">
                <a:cs typeface="B Nazanin"/>
              </a:rPr>
              <a:t>است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endParaRPr lang="ar-SA" baseline="0" smtClean="0">
              <a:cs typeface="B Nazani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r>
              <a:rPr lang="ar-SA" dirty="0" smtClean="0">
                <a:cs typeface="B Nazanin"/>
              </a:rPr>
              <a:t>اشعه مادون قرمز از اجسام ملتهب منتشر شده ( جوشكاري) مي تواند باعث آب مرواريد شود</a:t>
            </a:r>
            <a:r>
              <a:rPr lang="en-US" dirty="0" smtClean="0">
                <a:cs typeface="B Nazanin"/>
              </a:rPr>
              <a:t> . </a:t>
            </a:r>
            <a:r>
              <a:rPr lang="ar-SA" dirty="0" smtClean="0">
                <a:cs typeface="B Nazanin"/>
              </a:rPr>
              <a:t>کشاورزان . جوشكاران ، شيشه سازي وكارگران كوره هاي آجرپزي در معرض اشعه هستند . بايد به كارگر آموزش داد كه از عينک مناسب حفاظت از چشم استفاده نمايد و از خيره شده به اشعه خودداري نمايد</a:t>
            </a:r>
            <a:r>
              <a:rPr lang="en-US" dirty="0" smtClean="0">
                <a:cs typeface="B Nazanin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ctr" rtl="1"/>
            <a:r>
              <a:rPr lang="ar-SA" baseline="0" dirty="0" smtClean="0">
                <a:cs typeface="B Nazanin"/>
              </a:rPr>
              <a:t>شرايط جوي محيط كار</a:t>
            </a:r>
            <a:endParaRPr lang="ar-SA" b="1" baseline="0" dirty="0" smtClean="0">
              <a:latin typeface="Calibri"/>
              <a:cs typeface="B Nazani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 baseline="0" dirty="0" smtClean="0">
                <a:cs typeface="B Nazanin"/>
              </a:rPr>
              <a:t>گرما</a:t>
            </a:r>
            <a:r>
              <a:rPr lang="fa-IR" baseline="0" dirty="0" smtClean="0">
                <a:cs typeface="B Nazanin"/>
              </a:rPr>
              <a:t>:</a:t>
            </a:r>
          </a:p>
          <a:p>
            <a:pPr algn="r" rtl="1"/>
            <a:r>
              <a:rPr lang="ar-SA" baseline="0" dirty="0" smtClean="0">
                <a:cs typeface="B Nazanin"/>
              </a:rPr>
              <a:t>سرما</a:t>
            </a:r>
            <a:endParaRPr lang="fa-IR" baseline="0" dirty="0" smtClean="0">
              <a:cs typeface="B Nazanin"/>
            </a:endParaRPr>
          </a:p>
          <a:p>
            <a:pPr algn="r" rtl="1"/>
            <a:r>
              <a:rPr lang="ar-SA" baseline="0" dirty="0" smtClean="0">
                <a:cs typeface="B Nazanin"/>
              </a:rPr>
              <a:t>رطوبت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algn="ctr" rtl="1"/>
            <a:r>
              <a:rPr lang="ar-SA" dirty="0" smtClean="0">
                <a:cs typeface="B Nazanin"/>
              </a:rPr>
              <a:t>گرماي موجود در محيط</a:t>
            </a:r>
            <a:r>
              <a:rPr lang="fa-IR" dirty="0" smtClean="0">
                <a:cs typeface="B Nazanin"/>
              </a:rPr>
              <a:t> کار</a:t>
            </a:r>
            <a:endParaRPr lang="ar-SA" baseline="0" dirty="0" smtClean="0">
              <a:latin typeface="Calibri"/>
              <a:cs typeface="B Nazani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r>
              <a:rPr lang="ar-SA" dirty="0" smtClean="0">
                <a:cs typeface="B Nazanin"/>
              </a:rPr>
              <a:t>از منابع مختلفي مثل ماشين آلات . فرايندهاي توليد تابش خورشيد و وسائل روشنائي وشرايط خارج از محيط كار ايجاد مي شود .</a:t>
            </a:r>
            <a:endParaRPr lang="fa-IR" dirty="0" smtClean="0">
              <a:cs typeface="B Nazanin"/>
            </a:endParaRPr>
          </a:p>
          <a:p>
            <a:pPr algn="justLow" rtl="1"/>
            <a:r>
              <a:rPr lang="ar-SA" baseline="0" dirty="0" smtClean="0">
                <a:cs typeface="B Nazanin"/>
              </a:rPr>
              <a:t>عوارض آن به دو گروه خفيف وشديد تقسيم مي شود</a:t>
            </a:r>
            <a:r>
              <a:rPr lang="en-US" dirty="0" smtClean="0">
                <a:cs typeface="B Nazanin"/>
              </a:rPr>
              <a:t> .</a:t>
            </a:r>
            <a:endParaRPr lang="ar-SA" dirty="0" smtClean="0">
              <a:cs typeface="B Nazanin"/>
            </a:endParaRPr>
          </a:p>
          <a:p>
            <a:pPr algn="justLow" rtl="1"/>
            <a:r>
              <a:rPr lang="ar-SA" baseline="0" dirty="0" smtClean="0">
                <a:cs typeface="B Nazanin"/>
              </a:rPr>
              <a:t>خفيف شامل سوختگي پوست و جوش گرمائي و شديد شامل گرمازدگي . ضعف گرمائي مي باشد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ctr" rtl="1"/>
            <a:r>
              <a:rPr lang="ar-SA" baseline="0" dirty="0" smtClean="0">
                <a:latin typeface="Calibri"/>
                <a:cs typeface="B Nazanin"/>
              </a:rPr>
              <a:t>سرما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r>
              <a:rPr lang="ar-SA" baseline="0" dirty="0" smtClean="0">
                <a:cs typeface="B Nazanin"/>
              </a:rPr>
              <a:t> امروزه مطلوب ترين دما براي زندگي 21 درجه سانتي گراد است . در دماي پائين كار وفعاليت دشوار مي شود</a:t>
            </a:r>
            <a:r>
              <a:rPr lang="en-US" dirty="0">
                <a:cs typeface="B Nazanin"/>
              </a:rPr>
              <a:t> . </a:t>
            </a:r>
            <a:r>
              <a:rPr lang="ar-SA" dirty="0">
                <a:cs typeface="B Nazanin"/>
              </a:rPr>
              <a:t>اگر سرما شديد باشد دست و پاهاي فرد حالت كرخي پيدا كرده و فرد توان انجام كار را ندارد . در اين حالت استفاده از دستكش و وسائل حفاظت فردي ، استفاده از غذا و نوشيدني ها ي گرم ،استفاده از پوشاک گرم و برنامه ريزي براي گرم شدن هنگام استراحت مي تواند از عوارض سرما جلوگيري نمايد.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1"/>
            <a:r>
              <a:rPr lang="ar-SA" baseline="0" dirty="0" smtClean="0">
                <a:cs typeface="B Nazanin"/>
              </a:rPr>
              <a:t> </a:t>
            </a:r>
            <a:endParaRPr lang="ar-SA" baseline="0" dirty="0" smtClean="0">
              <a:latin typeface="Calibri"/>
              <a:cs typeface="B Nazani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r>
              <a:rPr lang="ar-SA" dirty="0" smtClean="0">
                <a:cs typeface="B Nazanin"/>
              </a:rPr>
              <a:t>كهير </a:t>
            </a:r>
            <a:r>
              <a:rPr lang="ar-SA" dirty="0">
                <a:cs typeface="B Nazanin"/>
              </a:rPr>
              <a:t>- سرخي - سرمازدگي همچنين استفاده از از اتاقک و چادرهاي </a:t>
            </a:r>
            <a:r>
              <a:rPr lang="ar-SA" dirty="0" smtClean="0">
                <a:cs typeface="B Nazanin"/>
              </a:rPr>
              <a:t>وي</a:t>
            </a:r>
            <a:r>
              <a:rPr lang="fa-IR" dirty="0" smtClean="0">
                <a:cs typeface="B Nazanin"/>
              </a:rPr>
              <a:t>ژ</a:t>
            </a:r>
            <a:r>
              <a:rPr lang="ar-SA" dirty="0" smtClean="0">
                <a:cs typeface="B Nazanin"/>
              </a:rPr>
              <a:t>ه </a:t>
            </a:r>
            <a:r>
              <a:rPr lang="ar-SA" dirty="0">
                <a:cs typeface="B Nazanin"/>
              </a:rPr>
              <a:t>براي كساني كه در فضاي باز كار مي كنند پيشنهاد مي گردد كشاورزان ،كارگران راه سازي ، جنگل بانان و كارگران كوره هاي آجر پزي در معرض عوارض ناشي از سرما و گرما هستند.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381000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baseline="0" dirty="0" smtClean="0">
                <a:cs typeface="B Nazanin"/>
              </a:rPr>
              <a:t>عوارض ناشي از سرما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b="1" baseline="0" dirty="0" smtClean="0">
                <a:cs typeface="B Nazanin"/>
              </a:rPr>
              <a:t>2-</a:t>
            </a:r>
            <a:r>
              <a:rPr lang="en-US" b="1" dirty="0" smtClean="0">
                <a:cs typeface="B Nazanin"/>
              </a:rPr>
              <a:t> </a:t>
            </a:r>
            <a:r>
              <a:rPr lang="ar-SA" b="1" dirty="0" smtClean="0">
                <a:cs typeface="B Nazanin"/>
              </a:rPr>
              <a:t>عوامل زيان آور شيميائي عوامل زيان آور شيميائي محيط كار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r>
              <a:rPr lang="ar-SA" b="1" dirty="0" smtClean="0">
                <a:cs typeface="B Nazanin"/>
              </a:rPr>
              <a:t>به </a:t>
            </a:r>
            <a:r>
              <a:rPr lang="ar-SA" b="1" dirty="0">
                <a:cs typeface="B Nazanin"/>
              </a:rPr>
              <a:t>سه دسته گرد و غبار . دود ودمه . گاز و بخار و كليه مواد شيميائي وسموم كه در صنعت و كشاورزي استفاده و كارگران در </a:t>
            </a:r>
            <a:r>
              <a:rPr lang="ar-SA" b="1" dirty="0" smtClean="0">
                <a:cs typeface="B Nazanin"/>
              </a:rPr>
              <a:t>معرض </a:t>
            </a:r>
            <a:r>
              <a:rPr lang="ar-SA" b="1" dirty="0">
                <a:cs typeface="B Nazanin"/>
              </a:rPr>
              <a:t>آن هستند تقسيم مي شود </a:t>
            </a:r>
            <a:r>
              <a:rPr lang="ar-SA" b="1" dirty="0" smtClean="0">
                <a:cs typeface="B Nazanin"/>
              </a:rPr>
              <a:t>.</a:t>
            </a:r>
            <a:endParaRPr lang="fa-IR" b="1" dirty="0" smtClean="0">
              <a:cs typeface="B Nazanin"/>
            </a:endParaRPr>
          </a:p>
          <a:p>
            <a:pPr algn="r" rtl="1"/>
            <a:r>
              <a:rPr lang="fa-IR" b="1" dirty="0" smtClean="0">
                <a:cs typeface="B Nazanin"/>
              </a:rPr>
              <a:t>مواد شیمیایی می تواند از راه های زیر وارد بدن شود:</a:t>
            </a:r>
            <a:endParaRPr lang="en-US" b="1" dirty="0" smtClean="0">
              <a:cs typeface="B Nazanin"/>
            </a:endParaRPr>
          </a:p>
          <a:p>
            <a:pPr lvl="0" algn="r" rtl="1"/>
            <a:r>
              <a:rPr lang="fa-IR" b="1" dirty="0" smtClean="0">
                <a:cs typeface="B Nazanin"/>
              </a:rPr>
              <a:t>استنشاق و تنفس</a:t>
            </a:r>
            <a:endParaRPr lang="en-US" b="1" dirty="0" smtClean="0">
              <a:cs typeface="B Nazanin"/>
            </a:endParaRPr>
          </a:p>
          <a:p>
            <a:pPr lvl="0" algn="r" rtl="1"/>
            <a:r>
              <a:rPr lang="fa-IR" b="1" dirty="0" smtClean="0">
                <a:cs typeface="B Nazanin"/>
              </a:rPr>
              <a:t>بلعیدن</a:t>
            </a:r>
            <a:endParaRPr lang="en-US" b="1" dirty="0" smtClean="0">
              <a:cs typeface="B Nazanin"/>
            </a:endParaRPr>
          </a:p>
          <a:p>
            <a:pPr lvl="0" algn="r" rtl="1"/>
            <a:r>
              <a:rPr lang="fa-IR" b="1" dirty="0" smtClean="0">
                <a:cs typeface="B Nazanin"/>
              </a:rPr>
              <a:t>جذب از راه پوست</a:t>
            </a:r>
            <a:endParaRPr lang="en-US" b="1" dirty="0" smtClean="0">
              <a:cs typeface="B Nazanin"/>
            </a:endParaRPr>
          </a:p>
          <a:p>
            <a:pPr algn="r" rtl="1"/>
            <a:r>
              <a:rPr lang="fa-IR" b="1" dirty="0" smtClean="0">
                <a:cs typeface="B Nazanin"/>
              </a:rPr>
              <a:t>جذب از ناحیه بریده شده یا صدمه دیده پوست</a:t>
            </a:r>
            <a:endParaRPr lang="en-US" b="1" dirty="0">
              <a:cs typeface="B Nazan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ctr" rtl="1"/>
            <a:r>
              <a:rPr lang="ar-SA" b="1" baseline="0" dirty="0" smtClean="0">
                <a:cs typeface="B Nazanin"/>
              </a:rPr>
              <a:t>بهداشت حرفه اي</a:t>
            </a:r>
            <a:r>
              <a:rPr lang="en-US" b="1" baseline="0" dirty="0" smtClean="0">
                <a:cs typeface="B Nazanin"/>
              </a:rPr>
              <a:t> </a:t>
            </a:r>
            <a:r>
              <a:rPr lang="fa-IR" b="1" dirty="0" smtClean="0">
                <a:cs typeface="B Nazanin"/>
              </a:rPr>
              <a:t> چیست؟</a:t>
            </a:r>
            <a:endParaRPr lang="ar-SA" b="1" baseline="0" dirty="0" smtClean="0">
              <a:cs typeface="B Nazani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r>
              <a:rPr lang="ar-SA" baseline="0" dirty="0" smtClean="0">
                <a:cs typeface="B Nazanin"/>
              </a:rPr>
              <a:t>بهداشت حرفه اي علم و هنر پيشگيري از بيماري هاي ناشي از كار و ارتقاء سطح سلامتي افراد شاغل از طريق كنترل عوامل زيان آور محيط كارمي باشد</a:t>
            </a:r>
            <a:r>
              <a:rPr lang="en-US" dirty="0" smtClean="0">
                <a:cs typeface="B Nazanin"/>
              </a:rPr>
              <a:t>.</a:t>
            </a:r>
            <a:endParaRPr lang="fa-IR" dirty="0" smtClean="0">
              <a:cs typeface="B Nazan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1"/>
            <a:endParaRPr lang="ar-SA" b="1" baseline="0" dirty="0" smtClean="0">
              <a:latin typeface="Calibri"/>
              <a:cs typeface="B Nazani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r>
              <a:rPr lang="en-US" b="1" dirty="0" smtClean="0">
                <a:cs typeface="B Nazanin"/>
              </a:rPr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600202"/>
          <a:ext cx="7239000" cy="5105908"/>
        </p:xfrm>
        <a:graphic>
          <a:graphicData uri="http://schemas.openxmlformats.org/drawingml/2006/table">
            <a:tbl>
              <a:tblPr rtl="1"/>
              <a:tblGrid>
                <a:gridCol w="3619500"/>
                <a:gridCol w="3619500"/>
              </a:tblGrid>
              <a:tr h="78740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a-IR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/>
                        </a:rPr>
                        <a:t>انواع خطرات شیمیایی</a:t>
                      </a:r>
                      <a:endParaRPr kumimoji="0" lang="en-US" sz="2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a-IR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/>
                        </a:rPr>
                        <a:t>مثال</a:t>
                      </a:r>
                      <a:endParaRPr kumimoji="0" lang="en-US" sz="2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a-IR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/>
                        </a:rPr>
                        <a:t>مواد جامد</a:t>
                      </a:r>
                      <a:endParaRPr kumimoji="0" lang="en-US" sz="2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a-IR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/>
                        </a:rPr>
                        <a:t>رنگ خشک (رنگ خشک می تواند حاوی سرب باشد.)</a:t>
                      </a:r>
                      <a:endParaRPr kumimoji="0" lang="en-US" sz="2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a-IR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/>
                        </a:rPr>
                        <a:t>گرد و غبار</a:t>
                      </a:r>
                      <a:endParaRPr kumimoji="0" lang="en-US" sz="2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a-IR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/>
                        </a:rPr>
                        <a:t>پشم شیشه، پنبه نسوز</a:t>
                      </a:r>
                      <a:endParaRPr kumimoji="0" lang="en-US" sz="2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a-IR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/>
                        </a:rPr>
                        <a:t>مایعات</a:t>
                      </a:r>
                      <a:endParaRPr kumimoji="0" lang="en-US" sz="2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a-IR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/>
                        </a:rPr>
                        <a:t>آفت کش ها، رنگ، محصولات پاک کننده</a:t>
                      </a:r>
                      <a:endParaRPr kumimoji="0" lang="en-US" sz="2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a-IR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/>
                        </a:rPr>
                        <a:t>بخارات</a:t>
                      </a:r>
                      <a:endParaRPr kumimoji="0" lang="en-US" sz="2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a-IR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/>
                        </a:rPr>
                        <a:t>آفت کش ها، رنگ، محصولات پاک کننده</a:t>
                      </a:r>
                      <a:endParaRPr kumimoji="0" lang="en-US" sz="2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a-IR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/>
                        </a:rPr>
                        <a:t>گازهای برخی از مواد شیمیایی</a:t>
                      </a:r>
                      <a:endParaRPr kumimoji="0" lang="en-US" sz="2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a-IR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/>
                        </a:rPr>
                        <a:t>دود خودرو، مونوکسید کربن، سولفید هیدروژن</a:t>
                      </a:r>
                      <a:endParaRPr kumimoji="0" lang="en-US" sz="2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4000" dirty="0" smtClean="0"/>
              <a:t>نکات ایمنی حین استفاده از مواد شیمیایی</a:t>
            </a:r>
            <a:endParaRPr lang="en-US" sz="40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 algn="r" rtl="1"/>
            <a:r>
              <a:rPr lang="fa-IR" sz="2800" b="1" dirty="0" smtClean="0">
                <a:cs typeface="B Nazanin"/>
              </a:rPr>
              <a:t>استفاده از تهویه مناسب</a:t>
            </a:r>
            <a:endParaRPr lang="en-US" sz="2800" b="1" dirty="0" smtClean="0">
              <a:cs typeface="B Nazanin"/>
            </a:endParaRPr>
          </a:p>
          <a:p>
            <a:pPr lvl="0" algn="r" rtl="1"/>
            <a:r>
              <a:rPr lang="fa-IR" sz="2800" b="1" dirty="0" smtClean="0">
                <a:cs typeface="B Nazanin"/>
              </a:rPr>
              <a:t>عدم ترکیب مواد شیمیایی با یکدیگر</a:t>
            </a:r>
            <a:endParaRPr lang="en-US" sz="2800" b="1" dirty="0" smtClean="0">
              <a:cs typeface="B Nazanin"/>
            </a:endParaRPr>
          </a:p>
          <a:p>
            <a:pPr lvl="0" algn="r" rtl="1"/>
            <a:r>
              <a:rPr lang="fa-IR" sz="2800" b="1" dirty="0" smtClean="0">
                <a:cs typeface="B Nazanin"/>
              </a:rPr>
              <a:t>شست و شوی دست ها بعد از استفاده از مواد شوینده</a:t>
            </a:r>
            <a:endParaRPr lang="en-US" sz="2800" b="1" dirty="0" smtClean="0">
              <a:cs typeface="B Nazanin"/>
            </a:endParaRPr>
          </a:p>
          <a:p>
            <a:pPr lvl="0" algn="r" rtl="1"/>
            <a:r>
              <a:rPr lang="fa-IR" sz="2800" b="1" dirty="0" smtClean="0">
                <a:cs typeface="B Nazanin"/>
              </a:rPr>
              <a:t>شست و شوی تجهیزات  مورد استفاده جهت نظافت</a:t>
            </a:r>
            <a:endParaRPr lang="en-US" sz="2800" b="1" dirty="0" smtClean="0">
              <a:cs typeface="B Nazanin"/>
            </a:endParaRPr>
          </a:p>
          <a:p>
            <a:pPr lvl="0" algn="r" rtl="1"/>
            <a:r>
              <a:rPr lang="fa-IR" sz="2800" b="1" dirty="0" smtClean="0">
                <a:cs typeface="B Nazanin"/>
              </a:rPr>
              <a:t>نگهداری مواد شوینده مورد استفاده در کیسه های مجزا و به صورت جداگانه و با تهویه مناسب</a:t>
            </a:r>
            <a:endParaRPr lang="en-US" sz="2800" b="1" dirty="0" smtClean="0">
              <a:cs typeface="B Nazanin"/>
            </a:endParaRPr>
          </a:p>
          <a:p>
            <a:pPr lvl="0" algn="r" rtl="1"/>
            <a:r>
              <a:rPr lang="fa-IR" sz="2800" b="1" dirty="0" smtClean="0">
                <a:cs typeface="B Nazanin"/>
              </a:rPr>
              <a:t>آموزش لازم در خصوص راه های مقابله حین تماس پوستی با مواد شیمیایی قبل از مراجعه به مراکز بهداشتی درمانی</a:t>
            </a:r>
            <a:endParaRPr lang="en-US" sz="2800" b="1" dirty="0" smtClean="0">
              <a:cs typeface="B Nazanin"/>
            </a:endParaRPr>
          </a:p>
          <a:p>
            <a:pPr lvl="0" algn="r" rtl="1"/>
            <a:r>
              <a:rPr lang="fa-IR" sz="2800" b="1" dirty="0" smtClean="0">
                <a:cs typeface="B Nazanin"/>
              </a:rPr>
              <a:t>نگهداری و انبار ظروف مواد شیمیایی در محل مناسب به گونه ای که افراد با آن ها برخورد نداشته باشند.</a:t>
            </a:r>
            <a:endParaRPr lang="en-US" sz="2800" b="1" dirty="0" smtClean="0">
              <a:cs typeface="B Nazanin"/>
            </a:endParaRPr>
          </a:p>
          <a:p>
            <a:pPr lvl="0" algn="r" rtl="1"/>
            <a:r>
              <a:rPr lang="fa-IR" sz="2800" b="1" dirty="0" smtClean="0">
                <a:cs typeface="B Nazanin"/>
              </a:rPr>
              <a:t>نصب برچسب های لازم بر روی مواد شیمیایی </a:t>
            </a:r>
            <a:endParaRPr lang="en-US" sz="2800" b="1" dirty="0" smtClean="0">
              <a:cs typeface="B Nazanin"/>
            </a:endParaRPr>
          </a:p>
          <a:p>
            <a:pPr algn="justLow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1" y="228600"/>
          <a:ext cx="7848600" cy="6176554"/>
        </p:xfrm>
        <a:graphic>
          <a:graphicData uri="http://schemas.openxmlformats.org/drawingml/2006/table">
            <a:tbl>
              <a:tblPr rtl="1"/>
              <a:tblGrid>
                <a:gridCol w="2629826"/>
                <a:gridCol w="2609387"/>
                <a:gridCol w="2609387"/>
              </a:tblGrid>
              <a:tr h="451757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نوع محصول</a:t>
                      </a:r>
                      <a:endParaRPr lang="en-US" sz="11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اثرات تماس نامناسب و عدم رعایت نکات ایمنی</a:t>
                      </a:r>
                      <a:endParaRPr lang="en-US" sz="11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17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اثرات کوتاه مدت</a:t>
                      </a:r>
                      <a:endParaRPr lang="en-US" sz="11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اثرات طولانی مدت</a:t>
                      </a:r>
                      <a:endParaRPr lang="en-US" sz="11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886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a-IR" sz="20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مواد شوینده</a:t>
                      </a:r>
                      <a:endParaRPr lang="en-US" sz="2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a-IR" sz="20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پودر رختشویی</a:t>
                      </a:r>
                      <a:endParaRPr lang="en-US" sz="2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a-IR" sz="20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پاک کننده عمومی</a:t>
                      </a:r>
                      <a:endParaRPr lang="en-US" sz="2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تحریک دستگاه تنفسی، تورم و سوزش پوست، سوزش چشم</a:t>
                      </a:r>
                      <a:endParaRPr lang="en-US" sz="2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مشکلات هورمونی</a:t>
                      </a:r>
                      <a:endParaRPr lang="en-US" sz="2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a-IR" sz="20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شیشه پاک کن</a:t>
                      </a:r>
                      <a:endParaRPr lang="en-US" sz="2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a-IR" sz="20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شوینده های عمومی</a:t>
                      </a:r>
                      <a:endParaRPr lang="en-US" sz="2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a-IR" sz="20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مواد شوینده فرش</a:t>
                      </a:r>
                      <a:endParaRPr lang="en-US" sz="2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سردرد، سوزش چشم و گلو، سرگیجه، استفراغ و سوزش معده</a:t>
                      </a:r>
                      <a:endParaRPr lang="en-US" sz="2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امکان ایجاد سرطان کبد، صدمه به کلیه ها، آسیب به جنین درحال رشد</a:t>
                      </a:r>
                      <a:endParaRPr lang="en-US" sz="2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5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a-IR" sz="2000" b="1">
                          <a:latin typeface="Calibri"/>
                          <a:ea typeface="Times New Roman"/>
                          <a:cs typeface="B Nazanin" pitchFamily="2" charset="-78"/>
                        </a:rPr>
                        <a:t>شوینده های توالت</a:t>
                      </a:r>
                      <a:endParaRPr lang="en-US" sz="2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Times New Roman"/>
                          <a:cs typeface="B Nazanin" pitchFamily="2" charset="-78"/>
                        </a:rPr>
                        <a:t>سوزش پوست و چشم، سوزش گلو، سرفه، تهوع، استفراغ و اسهال</a:t>
                      </a:r>
                      <a:endParaRPr lang="en-US" sz="2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آسیب به دستگاه تنفس، برونشیت، التهاب پوست</a:t>
                      </a:r>
                      <a:endParaRPr lang="en-US" sz="2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5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a-IR" sz="2000" b="1">
                          <a:latin typeface="Calibri"/>
                          <a:ea typeface="Times New Roman"/>
                          <a:cs typeface="B Nazanin" pitchFamily="2" charset="-78"/>
                        </a:rPr>
                        <a:t>شامپو فرش</a:t>
                      </a:r>
                      <a:endParaRPr lang="en-US" sz="2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Times New Roman"/>
                          <a:cs typeface="B Nazanin" pitchFamily="2" charset="-78"/>
                        </a:rPr>
                        <a:t>سوزش پوست و چشم، سوزش دهان، بینی و گلو، آسیب کلیوی</a:t>
                      </a:r>
                      <a:endParaRPr lang="en-US" sz="2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امکان ایجاد سرطان کلیه و سرطان های دستگاه ادراری</a:t>
                      </a:r>
                      <a:endParaRPr lang="en-US" sz="2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514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a-IR" sz="20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پاک کننده اجاق گاز</a:t>
                      </a:r>
                      <a:endParaRPr lang="en-US" sz="2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a-IR" sz="20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مواد پاک کننده</a:t>
                      </a:r>
                      <a:endParaRPr lang="en-US" sz="2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Times New Roman"/>
                          <a:cs typeface="B Nazanin" pitchFamily="2" charset="-78"/>
                        </a:rPr>
                        <a:t>سوزش پوست و چشم، سوزش دهان، بینی و گلو، تحریک ریه</a:t>
                      </a:r>
                      <a:endParaRPr lang="en-US" sz="2000" b="1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سرفه مداوم، تنگی نفس، سوزش ریه، آسیب به دستگاه تنفسی</a:t>
                      </a:r>
                      <a:endParaRPr lang="en-US" sz="20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توصیه های ایمنی جهت پیشگیری از حوادث ناشی از مواد شوینده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fa-IR" sz="2800" dirty="0" smtClean="0">
                <a:cs typeface="B Nazanin" pitchFamily="2" charset="-78"/>
              </a:rPr>
              <a:t>استفاده از دستکش و ماسک مناسب</a:t>
            </a:r>
            <a:endParaRPr lang="en-US" sz="2800" dirty="0" smtClean="0">
              <a:cs typeface="B Nazanin" pitchFamily="2" charset="-78"/>
            </a:endParaRPr>
          </a:p>
          <a:p>
            <a:pPr lvl="0" algn="r" rtl="1"/>
            <a:r>
              <a:rPr lang="fa-IR" sz="2800" dirty="0" smtClean="0">
                <a:cs typeface="B Nazanin" pitchFamily="2" charset="-78"/>
              </a:rPr>
              <a:t>تهویه مناسب</a:t>
            </a:r>
            <a:endParaRPr lang="en-US" sz="2800" dirty="0" smtClean="0">
              <a:cs typeface="B Nazanin" pitchFamily="2" charset="-78"/>
            </a:endParaRPr>
          </a:p>
          <a:p>
            <a:pPr lvl="0" algn="r" rtl="1"/>
            <a:r>
              <a:rPr lang="fa-IR" sz="2800" dirty="0" smtClean="0">
                <a:cs typeface="B Nazanin" pitchFamily="2" charset="-78"/>
              </a:rPr>
              <a:t>از مخلوط کردن مواد شیمیایی مانند جوهرنمک و مواد سفیدکننده به طور اکید خودداری شود.</a:t>
            </a:r>
            <a:endParaRPr lang="en-US" sz="2800" dirty="0" smtClean="0">
              <a:cs typeface="B Nazanin" pitchFamily="2" charset="-78"/>
            </a:endParaRPr>
          </a:p>
          <a:p>
            <a:pPr lvl="0" algn="r" rtl="1"/>
            <a:r>
              <a:rPr lang="fa-IR" sz="2800" dirty="0" smtClean="0">
                <a:cs typeface="B Nazanin" pitchFamily="2" charset="-78"/>
              </a:rPr>
              <a:t>استفاده زیاد و متداوم مواد شوینده از جمله جرم گیرها و سفید کننده ها به همراه آب گرم می تواند اثر منفی آن را دو چندان کند.</a:t>
            </a:r>
            <a:endParaRPr lang="en-US" sz="2800" dirty="0" smtClean="0">
              <a:cs typeface="B Nazanin" pitchFamily="2" charset="-78"/>
            </a:endParaRPr>
          </a:p>
          <a:p>
            <a:pPr lvl="0" algn="r" rtl="1"/>
            <a:r>
              <a:rPr lang="fa-IR" sz="2800" dirty="0" smtClean="0">
                <a:cs typeface="B Nazanin" pitchFamily="2" charset="-78"/>
              </a:rPr>
              <a:t>محصولات شیمیایی و شوینده همیشه در ظرف اصلی آن نگهداری شود و هیچگاه این مواد در ظروف مربوط به مواد خوراکی (مانند بطری نوشابه) نگهداری نگردد.</a:t>
            </a:r>
            <a:endParaRPr lang="en-US" sz="28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Low" rtl="1"/>
            <a:r>
              <a:rPr lang="fa-IR" sz="2800" dirty="0" smtClean="0">
                <a:cs typeface="B Nazanin" pitchFamily="2" charset="-78"/>
              </a:rPr>
              <a:t>همیشه پس از استفاده از مواد شیمیایی سریعا درب ظرف آن بسته شود.</a:t>
            </a:r>
            <a:endParaRPr lang="en-US" sz="2800" dirty="0" smtClean="0">
              <a:cs typeface="B Nazanin" pitchFamily="2" charset="-78"/>
            </a:endParaRPr>
          </a:p>
          <a:p>
            <a:pPr lvl="0" algn="justLow" rtl="1"/>
            <a:r>
              <a:rPr lang="fa-IR" sz="2800" dirty="0" smtClean="0">
                <a:cs typeface="B Nazanin" pitchFamily="2" charset="-78"/>
              </a:rPr>
              <a:t>هنگام نگهداری از مواد شوینده و سفیدکننده بایستی درب ظرف آن ها را کاملا بسته و دور از مواد غذایی، نوشیدنی و خوراکی قرار داده شوند. همچنین در جای خنک و دور از نور مستقیم آفتاب نگهداری گردند.</a:t>
            </a:r>
            <a:endParaRPr lang="en-US" sz="2800" dirty="0" smtClean="0">
              <a:cs typeface="B Nazanin" pitchFamily="2" charset="-78"/>
            </a:endParaRPr>
          </a:p>
          <a:p>
            <a:pPr lvl="0" algn="justLow" rtl="1"/>
            <a:r>
              <a:rPr lang="fa-IR" sz="2800" dirty="0" smtClean="0">
                <a:cs typeface="B Nazanin" pitchFamily="2" charset="-78"/>
              </a:rPr>
              <a:t>بهترین اقدام برای مسمومین ریوی با مواد شیمیایی، خروج سریع فرد از محل سربسته، استفاده از هوای آزاد و تماس با اورژانس جهت تجویز اکسیژن و مصرف داروهای مورد نیاز است.</a:t>
            </a:r>
            <a:endParaRPr lang="en-US" sz="2800" dirty="0" smtClean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توصیه های ایمنی جهت پیشگیری از حوادث ناشی از مواد شوینده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کمک های اولیه حین تماس با مواد شوینده و پاک کننده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justLow" rtl="1"/>
            <a:r>
              <a:rPr lang="fa-IR" dirty="0" smtClean="0">
                <a:cs typeface="B Nazanin" pitchFamily="2" charset="-78"/>
              </a:rPr>
              <a:t>حین تماس پوستی با مواد مذکور ناحیه آلوده با آب فراوان شستشو داده شود</a:t>
            </a:r>
            <a:endParaRPr lang="en-US" dirty="0" smtClean="0">
              <a:cs typeface="B Nazanin" pitchFamily="2" charset="-78"/>
            </a:endParaRPr>
          </a:p>
          <a:p>
            <a:pPr lvl="0" algn="justLow" rtl="1"/>
            <a:r>
              <a:rPr lang="fa-IR" dirty="0" smtClean="0">
                <a:cs typeface="B Nazanin" pitchFamily="2" charset="-78"/>
              </a:rPr>
              <a:t>در صورت تماس چشمی با مواد، حداقل به مدت 35 دقیقه تا بهبودی کامل با آب شستشو داده شود. در صورت ضرورت به چشم پزشک اطلاع داده شود.</a:t>
            </a:r>
            <a:endParaRPr lang="en-US" dirty="0" smtClean="0">
              <a:cs typeface="B Nazanin" pitchFamily="2" charset="-78"/>
            </a:endParaRPr>
          </a:p>
          <a:p>
            <a:pPr lvl="0" algn="justLow" rtl="1"/>
            <a:r>
              <a:rPr lang="fa-IR" dirty="0" smtClean="0">
                <a:cs typeface="B Nazanin" pitchFamily="2" charset="-78"/>
              </a:rPr>
              <a:t>چنانچه تماس طولانی با مواد داشته باشد بایستی به هوای آزاد انتقال داده شود.</a:t>
            </a:r>
            <a:endParaRPr lang="en-US" dirty="0" smtClean="0">
              <a:cs typeface="B Nazanin" pitchFamily="2" charset="-78"/>
            </a:endParaRPr>
          </a:p>
          <a:p>
            <a:pPr lvl="0" algn="justLow" rtl="1"/>
            <a:r>
              <a:rPr lang="fa-IR" dirty="0" smtClean="0">
                <a:cs typeface="B Nazanin" pitchFamily="2" charset="-78"/>
              </a:rPr>
              <a:t>چنانچه مواد شوینده و پاک کننده بلعیده شود سریعا فرد به مرکز درمانی انتقال داده شود. توجه شود تا رسیدن به مرکز درمانی، هرگز شخص وادار به استفراغ نشود</a:t>
            </a:r>
            <a:r>
              <a:rPr lang="fa-IR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239000" cy="838200"/>
          </a:xfrm>
        </p:spPr>
        <p:txBody>
          <a:bodyPr/>
          <a:lstStyle/>
          <a:p>
            <a:pPr marR="0" algn="ctr" rtl="1"/>
            <a:r>
              <a:rPr lang="fa-IR" sz="4000" dirty="0" smtClean="0">
                <a:cs typeface="B Nazanin"/>
              </a:rPr>
              <a:t>هدف مهندسی ارگونومی</a:t>
            </a:r>
            <a:endParaRPr lang="ar-SA" b="1" baseline="0" dirty="0" smtClean="0">
              <a:cs typeface="B Nazani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fa-IR" dirty="0" smtClean="0">
                <a:cs typeface="B Nazanin"/>
              </a:rPr>
              <a:t>این علم بدنبال این است که:</a:t>
            </a:r>
            <a:endParaRPr lang="en-US" dirty="0" smtClean="0">
              <a:cs typeface="B Nazanin"/>
            </a:endParaRPr>
          </a:p>
          <a:p>
            <a:pPr lvl="0" algn="r" rtl="1"/>
            <a:r>
              <a:rPr lang="fa-IR" dirty="0" smtClean="0">
                <a:cs typeface="B Nazanin"/>
              </a:rPr>
              <a:t>پیشگیری از بیماریهائی مثل کمر درد، زانو درد و ...از طریق تطابق دستگاه و تجهیزات با توانائی های انسان.</a:t>
            </a:r>
            <a:endParaRPr lang="en-US" dirty="0" smtClean="0">
              <a:cs typeface="B Nazanin"/>
            </a:endParaRPr>
          </a:p>
          <a:p>
            <a:pPr lvl="0" algn="r" rtl="1"/>
            <a:r>
              <a:rPr lang="fa-IR" dirty="0" smtClean="0">
                <a:cs typeface="B Nazanin"/>
              </a:rPr>
              <a:t>پیشگیری از بروز یکسری از حوادث در منزل که قابل کنترل هستند. مثل لیز خوردن و بروز شکستگی های دست و پا، بریدگی ها و سوختگی ها در آشپزخانه.</a:t>
            </a:r>
            <a:endParaRPr lang="en-US" dirty="0" smtClean="0">
              <a:cs typeface="B Nazanin"/>
            </a:endParaRPr>
          </a:p>
          <a:p>
            <a:pPr lvl="0" algn="r" rtl="1"/>
            <a:r>
              <a:rPr lang="fa-IR" dirty="0" smtClean="0">
                <a:cs typeface="B Nazanin"/>
              </a:rPr>
              <a:t>پیشگیری از بروز خستگی ها و کاهش فشار وارده بر بدندر منزل و افزایش رضایت مندی از محیط زندگی.</a:t>
            </a:r>
            <a:endParaRPr lang="en-US" dirty="0" smtClean="0">
              <a:cs typeface="B Nazanin"/>
            </a:endParaRPr>
          </a:p>
          <a:p>
            <a:pPr algn="r" rtl="1"/>
            <a:r>
              <a:rPr lang="fa-IR" dirty="0" smtClean="0">
                <a:cs typeface="B Nazanin"/>
              </a:rPr>
              <a:t>نحوه استفاده درست و اصولی از وسایل و امکانات در منز</a:t>
            </a:r>
            <a:r>
              <a:rPr lang="fa-IR" dirty="0" smtClean="0"/>
              <a:t>ل</a:t>
            </a:r>
            <a:endParaRPr lang="en-US" dirty="0">
              <a:cs typeface="B Nazan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طرز صحیح ایستادن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کمر باید کاملا صاف باشد. نه بصورت خمیده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438400"/>
            <a:ext cx="3581400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438400"/>
            <a:ext cx="3352800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1"/>
            <a:r>
              <a:rPr lang="fa-IR" baseline="0" dirty="0" smtClean="0">
                <a:cs typeface="B Nazanin"/>
              </a:rPr>
              <a:t>چیدمان وسایل در قفسه</a:t>
            </a:r>
            <a:r>
              <a:rPr lang="fa-IR" dirty="0" smtClean="0">
                <a:cs typeface="B Nazanin"/>
              </a:rPr>
              <a:t> ها</a:t>
            </a:r>
            <a:endParaRPr lang="ar-SA" baseline="0" dirty="0" smtClean="0">
              <a:cs typeface="B Nazani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r>
              <a:rPr lang="fa-IR" dirty="0" smtClean="0">
                <a:cs typeface="B Nazanin"/>
              </a:rPr>
              <a:t>ذخیره سازی</a:t>
            </a:r>
          </a:p>
          <a:p>
            <a:pPr algn="justLow" rtl="1"/>
            <a:r>
              <a:rPr lang="fa-IR" dirty="0" smtClean="0">
                <a:cs typeface="B Nazanin"/>
              </a:rPr>
              <a:t>بهترین منطقه جهت بارهای سنگین ترجیحاً منطقه بین کمر و شانه می باشد.</a:t>
            </a:r>
          </a:p>
          <a:p>
            <a:pPr algn="justLow" rtl="1"/>
            <a:endParaRPr lang="en-US" dirty="0"/>
          </a:p>
        </p:txBody>
      </p:sp>
      <p:pic>
        <p:nvPicPr>
          <p:cNvPr id="20482" name="Picture 2" descr="C:\Users\goli\Desktop\New Doc 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819400"/>
            <a:ext cx="45720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قفسه های پایین و دارورها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dirty="0" smtClean="0"/>
              <a:t>از زانوبند برای کارهای طولانی مدت در حالت چمباتمه استفاده شود.</a:t>
            </a:r>
            <a:endParaRPr lang="en-US" dirty="0"/>
          </a:p>
        </p:txBody>
      </p:sp>
      <p:pic>
        <p:nvPicPr>
          <p:cNvPr id="63490" name="Picture 2" descr="C:\Users\goli\Desktop\New Doc 1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667000"/>
            <a:ext cx="5532437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4200" dirty="0">
                <a:cs typeface="B Nazanin"/>
              </a:rPr>
              <a:t>اهداف بهداشت حرفه </a:t>
            </a:r>
            <a:r>
              <a:rPr lang="fa-IR" sz="4200" dirty="0" smtClean="0">
                <a:cs typeface="B Nazanin"/>
              </a:rPr>
              <a:t>ای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r" rtl="1"/>
            <a:r>
              <a:rPr lang="fa-IR" dirty="0" smtClean="0">
                <a:cs typeface="B Nazanin" panose="00000400000000000000" pitchFamily="2" charset="-78"/>
              </a:rPr>
              <a:t>تامین</a:t>
            </a:r>
            <a:r>
              <a:rPr lang="fa-IR" dirty="0">
                <a:cs typeface="B Nazanin" panose="00000400000000000000" pitchFamily="2" charset="-78"/>
              </a:rPr>
              <a:t>، نگهداری و بالا بردن سلامت جسمانی، روانی و اجتماعی کارکنان در هر شغلی که هستند.</a:t>
            </a:r>
            <a:endParaRPr lang="en-US" dirty="0">
              <a:cs typeface="B Nazanin" panose="00000400000000000000" pitchFamily="2" charset="-78"/>
            </a:endParaRPr>
          </a:p>
          <a:p>
            <a:pPr lvl="0" algn="r" rtl="1"/>
            <a:r>
              <a:rPr lang="fa-IR" dirty="0">
                <a:cs typeface="B Nazanin" panose="00000400000000000000" pitchFamily="2" charset="-78"/>
              </a:rPr>
              <a:t>پیشگیری از بیماری ها و آسیب های ناشی از کار.</a:t>
            </a:r>
            <a:endParaRPr lang="en-US" dirty="0">
              <a:cs typeface="B Nazanin" panose="00000400000000000000" pitchFamily="2" charset="-78"/>
            </a:endParaRPr>
          </a:p>
          <a:p>
            <a:pPr lvl="0" algn="r" rtl="1"/>
            <a:r>
              <a:rPr lang="fa-IR" dirty="0">
                <a:cs typeface="B Nazanin" panose="00000400000000000000" pitchFamily="2" charset="-78"/>
              </a:rPr>
              <a:t>حفاظت کارکنان در برابر عواملی که برای تندرستی زیان آور است.</a:t>
            </a:r>
            <a:endParaRPr lang="en-US" dirty="0">
              <a:cs typeface="B Nazanin" panose="00000400000000000000" pitchFamily="2" charset="-78"/>
            </a:endParaRPr>
          </a:p>
          <a:p>
            <a:pPr lvl="0" algn="r" rtl="1"/>
            <a:r>
              <a:rPr lang="fa-IR" dirty="0">
                <a:cs typeface="B Nazanin" panose="00000400000000000000" pitchFamily="2" charset="-78"/>
              </a:rPr>
              <a:t>بکارگیری فرد در کاری که از نظر جسمی و روانی توانایی انجام آن را داشته باشد.</a:t>
            </a:r>
            <a:endParaRPr lang="en-US" dirty="0">
              <a:cs typeface="B Nazanin" panose="00000400000000000000" pitchFamily="2" charset="-78"/>
            </a:endParaRPr>
          </a:p>
          <a:p>
            <a:pPr lvl="0" algn="r" rtl="1"/>
            <a:r>
              <a:rPr lang="fa-IR" dirty="0">
                <a:cs typeface="B Nazanin" panose="00000400000000000000" pitchFamily="2" charset="-78"/>
              </a:rPr>
              <a:t>هم خوانی کار با فرد و در صورتی که امکان پذیر نباشد، هم خوانی فرد با کار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24201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قفسه های بالا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r>
              <a:rPr lang="fa-IR" dirty="0" smtClean="0"/>
              <a:t>استفاده از چارپایه برای دسترسی به وسایل در قفسه های بالا</a:t>
            </a:r>
          </a:p>
          <a:p>
            <a:pPr algn="justLow" rtl="1"/>
            <a:r>
              <a:rPr lang="fa-IR" dirty="0" smtClean="0"/>
              <a:t>استفاده از جاروی دسته بلند برای مناطقی که دسترسی به </a:t>
            </a:r>
          </a:p>
          <a:p>
            <a:pPr algn="justLow" rtl="1"/>
            <a:r>
              <a:rPr lang="fa-IR" dirty="0" smtClean="0"/>
              <a:t>آن سخت است</a:t>
            </a:r>
            <a:endParaRPr lang="en-US" dirty="0"/>
          </a:p>
        </p:txBody>
      </p:sp>
      <p:pic>
        <p:nvPicPr>
          <p:cNvPr id="4" name="Picture 3" descr="C:\Users\uuu\Desktop\tamiz-kardan-divarha-200x200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86200"/>
            <a:ext cx="32766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86200"/>
            <a:ext cx="3797495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بلند کردن و جابجایی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استفاده از چرخ دستی جهت انتقال اشیای سنگین</a:t>
            </a:r>
          </a:p>
          <a:p>
            <a:pPr algn="r" rtl="1"/>
            <a:r>
              <a:rPr lang="fa-IR" dirty="0" smtClean="0"/>
              <a:t>استفاده از جعبه های دسته دار</a:t>
            </a:r>
          </a:p>
          <a:p>
            <a:pPr algn="r" rtl="1"/>
            <a:r>
              <a:rPr lang="fa-IR" dirty="0" smtClean="0"/>
              <a:t>حمل بار سنگین توسط چند نفر</a:t>
            </a:r>
            <a:endParaRPr lang="en-US" dirty="0"/>
          </a:p>
        </p:txBody>
      </p:sp>
      <p:pic>
        <p:nvPicPr>
          <p:cNvPr id="4" name="Picture 3" descr="C:\Users\uuu\Desktop\images (1)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57600"/>
            <a:ext cx="3156968" cy="28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j0124359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38200" y="3657600"/>
            <a:ext cx="363049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روش بلند کردن بار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justLow" rtl="1"/>
            <a:r>
              <a:rPr lang="fa-IR" sz="2800" dirty="0" smtClean="0">
                <a:cs typeface="B Nazanin" pitchFamily="2" charset="-78"/>
              </a:rPr>
              <a:t>باید ابتدا نزديک باری که ميخواهيد آنرا بلند کنيد بايستيد(پاها به اندازه عرض شانه از همديگر فاصله داشته باشند).</a:t>
            </a:r>
            <a:endParaRPr lang="en-US" sz="2800" dirty="0" smtClean="0">
              <a:cs typeface="B Nazanin" pitchFamily="2" charset="-78"/>
            </a:endParaRPr>
          </a:p>
          <a:p>
            <a:pPr lvl="0" algn="justLow" rtl="1"/>
            <a:r>
              <a:rPr lang="fa-IR" sz="2800" dirty="0" smtClean="0">
                <a:cs typeface="B Nazanin" pitchFamily="2" charset="-78"/>
              </a:rPr>
              <a:t>با زانوهای خم شده و کمر صاف بنشينيد و بار را محکم در برگيريد.</a:t>
            </a:r>
            <a:endParaRPr lang="en-US" sz="2800" dirty="0" smtClean="0">
              <a:cs typeface="B Nazanin" pitchFamily="2" charset="-78"/>
            </a:endParaRPr>
          </a:p>
          <a:p>
            <a:pPr lvl="0" algn="justLow" rtl="1"/>
            <a:r>
              <a:rPr lang="fa-IR" sz="2800" dirty="0" smtClean="0">
                <a:cs typeface="B Nazanin" pitchFamily="2" charset="-78"/>
              </a:rPr>
              <a:t>در حالی که کمر خود را صاف نگهداشته ايد برخيزيد.</a:t>
            </a:r>
            <a:endParaRPr lang="en-US" sz="2800" dirty="0" smtClean="0">
              <a:cs typeface="B Nazanin" pitchFamily="2" charset="-78"/>
            </a:endParaRPr>
          </a:p>
          <a:p>
            <a:pPr algn="justLow" rtl="1"/>
            <a:r>
              <a:rPr lang="fa-IR" sz="2800" dirty="0" smtClean="0">
                <a:cs typeface="B Nazanin" pitchFamily="2" charset="-78"/>
              </a:rPr>
              <a:t>بعد از آنکه تعادل پیدا کردید، با کمر صاف و به آرامی حرکت نماييد</a:t>
            </a: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روش بلند کردن بار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1600200"/>
            <a:ext cx="8686800" cy="2819400"/>
            <a:chOff x="152400" y="2590800"/>
            <a:chExt cx="8686800" cy="2819400"/>
          </a:xfrm>
        </p:grpSpPr>
        <p:pic>
          <p:nvPicPr>
            <p:cNvPr id="4" name="Picture 3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43200" y="2590800"/>
              <a:ext cx="1828800" cy="27432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5" name="Picture 4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" y="2590800"/>
              <a:ext cx="2403230" cy="28194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24400" y="2590800"/>
              <a:ext cx="1905000" cy="28194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7" name="Picture 6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81800" y="2590800"/>
              <a:ext cx="2057400" cy="27432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pic>
        <p:nvPicPr>
          <p:cNvPr id="65538" name="Picture 2" descr="C:\Users\goli\Desktop\New Doc 1_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4572000"/>
            <a:ext cx="81534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4514" name="Picture 2" descr="C:\Users\goli\Desktop\New Doc 1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7391399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6562" name="Picture 2" descr="C:\Users\goli\Desktop\New Doc 1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7809248" cy="5261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algn="ctr" rtl="1"/>
            <a:r>
              <a:rPr lang="ar-SA" sz="3600" b="1" baseline="0" dirty="0" smtClean="0">
                <a:cs typeface="B Nazanin"/>
              </a:rPr>
              <a:t>4-عوامل زيان آور زيست شناختي</a:t>
            </a:r>
            <a:r>
              <a:rPr lang="fa-IR" sz="3600" b="1" baseline="0" dirty="0" smtClean="0">
                <a:cs typeface="B Nazanin"/>
              </a:rPr>
              <a:t>(</a:t>
            </a:r>
            <a:r>
              <a:rPr lang="ar-SA" sz="3600" b="1" baseline="0" dirty="0" smtClean="0">
                <a:cs typeface="B Nazanin"/>
              </a:rPr>
              <a:t>بيولوژيكي)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r>
              <a:rPr lang="ar-SA" baseline="0" dirty="0" smtClean="0">
                <a:cs typeface="B Nazanin"/>
              </a:rPr>
              <a:t>اين عوامل عبارت هستند از حشرات . كپک ها . قارچ ها . باكتري ها . ويروس ها . ريكتزياها و كالميدها 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62484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/>
              <a:t>عوامل زیان آور بیولوژیکی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219202"/>
          <a:ext cx="7078980" cy="4985127"/>
        </p:xfrm>
        <a:graphic>
          <a:graphicData uri="http://schemas.openxmlformats.org/drawingml/2006/table">
            <a:tbl>
              <a:tblPr rtl="1"/>
              <a:tblGrid>
                <a:gridCol w="3539490"/>
                <a:gridCol w="3539490"/>
              </a:tblGrid>
              <a:tr h="6293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انواع خطرات</a:t>
                      </a:r>
                      <a:endParaRPr lang="en-US" sz="28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نمونه</a:t>
                      </a:r>
                      <a:endParaRPr lang="en-US" sz="28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37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latin typeface="Calibri"/>
                          <a:ea typeface="Times New Roman"/>
                          <a:cs typeface="B Nazanin" pitchFamily="2" charset="-78"/>
                        </a:rPr>
                        <a:t>حیوانات</a:t>
                      </a:r>
                      <a:endParaRPr lang="en-US" sz="28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latin typeface="Calibri"/>
                          <a:ea typeface="Times New Roman"/>
                          <a:cs typeface="B Nazanin" pitchFamily="2" charset="-78"/>
                        </a:rPr>
                        <a:t>موش، گربه، فضولات حیوانی و کود</a:t>
                      </a:r>
                      <a:endParaRPr lang="en-US" sz="28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37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latin typeface="Calibri"/>
                          <a:ea typeface="Times New Roman"/>
                          <a:cs typeface="B Nazanin" pitchFamily="2" charset="-78"/>
                        </a:rPr>
                        <a:t>حشرات و حیوانت جونده</a:t>
                      </a:r>
                      <a:endParaRPr lang="en-US" sz="280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latin typeface="Calibri"/>
                          <a:ea typeface="Times New Roman"/>
                          <a:cs typeface="B Nazanin" pitchFamily="2" charset="-78"/>
                        </a:rPr>
                        <a:t>سوسک و موش</a:t>
                      </a:r>
                      <a:endParaRPr lang="en-US" sz="28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7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latin typeface="Calibri"/>
                          <a:ea typeface="Times New Roman"/>
                          <a:cs typeface="B Nazanin" pitchFamily="2" charset="-78"/>
                        </a:rPr>
                        <a:t>افراد بیمار</a:t>
                      </a:r>
                      <a:endParaRPr lang="en-US" sz="280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latin typeface="Calibri"/>
                          <a:ea typeface="Times New Roman"/>
                          <a:cs typeface="B Nazanin" pitchFamily="2" charset="-78"/>
                        </a:rPr>
                        <a:t>مایعات بدن همچون بزاق،خون و خلط و بیمارهایی مثل آنفولانزا</a:t>
                      </a:r>
                      <a:endParaRPr lang="en-US" sz="28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3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latin typeface="Calibri"/>
                          <a:ea typeface="Times New Roman"/>
                          <a:cs typeface="B Nazanin" pitchFamily="2" charset="-78"/>
                        </a:rPr>
                        <a:t>سوزن و انواع سرنگ</a:t>
                      </a:r>
                      <a:endParaRPr lang="en-US" sz="28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latin typeface="Calibri"/>
                          <a:ea typeface="Times New Roman"/>
                          <a:cs typeface="B Nazanin" pitchFamily="2" charset="-78"/>
                        </a:rPr>
                        <a:t>هپاتیت و ایدز</a:t>
                      </a:r>
                      <a:endParaRPr lang="en-US" sz="28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37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latin typeface="Calibri"/>
                          <a:ea typeface="Times New Roman"/>
                          <a:cs typeface="B Nazanin" pitchFamily="2" charset="-78"/>
                        </a:rPr>
                        <a:t>بیماری های منتقله از گیاهان</a:t>
                      </a:r>
                      <a:endParaRPr lang="en-US" sz="28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latin typeface="Calibri"/>
                          <a:ea typeface="Times New Roman"/>
                          <a:cs typeface="B Nazanin" pitchFamily="2" charset="-78"/>
                        </a:rPr>
                        <a:t>گرده پیچک سمی</a:t>
                      </a:r>
                      <a:endParaRPr lang="en-US" sz="2800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algn="ctr" rtl="1"/>
            <a:r>
              <a:rPr lang="ar-SA" baseline="0" dirty="0" smtClean="0">
                <a:cs typeface="B Nazanin"/>
              </a:rPr>
              <a:t>عوامل زیان آور محيط کار </a:t>
            </a:r>
            <a:r>
              <a:rPr lang="fa-IR" baseline="0" dirty="0" smtClean="0">
                <a:cs typeface="B Nazanin"/>
              </a:rPr>
              <a:t>در مشاغل خدماتی</a:t>
            </a:r>
            <a:endParaRPr lang="ar-SA" baseline="0" dirty="0" smtClean="0">
              <a:cs typeface="B Nazani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r>
              <a:rPr lang="ar-SA" baseline="0" dirty="0" smtClean="0">
                <a:cs typeface="B Nazanin"/>
              </a:rPr>
              <a:t>1-عوامل فيزيكي زيان آور محيط كار</a:t>
            </a:r>
            <a:endParaRPr lang="fa-IR" baseline="0" dirty="0" smtClean="0">
              <a:cs typeface="B Nazanin"/>
            </a:endParaRPr>
          </a:p>
          <a:p>
            <a:pPr algn="justLow" rtl="1"/>
            <a:r>
              <a:rPr lang="ar-SA" dirty="0">
                <a:cs typeface="B Nazanin"/>
              </a:rPr>
              <a:t>2- عوامل زيان آور </a:t>
            </a:r>
            <a:r>
              <a:rPr lang="ar-SA" dirty="0" smtClean="0">
                <a:cs typeface="B Nazanin"/>
              </a:rPr>
              <a:t>شيميا</a:t>
            </a:r>
            <a:r>
              <a:rPr lang="fa-IR" dirty="0" smtClean="0">
                <a:cs typeface="B Nazanin"/>
              </a:rPr>
              <a:t>ی</a:t>
            </a:r>
            <a:r>
              <a:rPr lang="ar-SA" dirty="0" smtClean="0">
                <a:cs typeface="B Nazanin"/>
              </a:rPr>
              <a:t>ي</a:t>
            </a:r>
            <a:endParaRPr lang="fa-IR" dirty="0">
              <a:cs typeface="B Nazanin"/>
            </a:endParaRPr>
          </a:p>
          <a:p>
            <a:pPr algn="justLow" rtl="1"/>
            <a:r>
              <a:rPr lang="ar-SA" dirty="0">
                <a:cs typeface="B Nazanin"/>
              </a:rPr>
              <a:t>3-عوامل زيان آور ارگونوميكي</a:t>
            </a:r>
            <a:endParaRPr lang="en-US" dirty="0">
              <a:cs typeface="B Nazanin"/>
            </a:endParaRPr>
          </a:p>
          <a:p>
            <a:pPr algn="justLow" rtl="1"/>
            <a:r>
              <a:rPr lang="ar-SA" dirty="0">
                <a:cs typeface="B Nazanin"/>
              </a:rPr>
              <a:t>4-عوامل زيان آور زيست شناختي ( بيولوژيكي)</a:t>
            </a:r>
            <a:endParaRPr lang="en-US" dirty="0">
              <a:cs typeface="B Nazanin"/>
            </a:endParaRPr>
          </a:p>
          <a:p>
            <a:pPr algn="justLow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algn="ctr" rtl="1"/>
            <a:r>
              <a:rPr lang="ar-SA" baseline="0" dirty="0" smtClean="0">
                <a:cs typeface="B Nazanin"/>
              </a:rPr>
              <a:t>1-عوامل فيزيكي زيان آور محيط كار اين عامل خود به 5 دسته تقسيم مي شوند</a:t>
            </a:r>
            <a:r>
              <a:rPr lang="en-US" baseline="0" dirty="0" smtClean="0">
                <a:latin typeface="Calibri"/>
                <a:cs typeface="B Nazanin"/>
              </a:rPr>
              <a:t> :</a:t>
            </a:r>
            <a:endParaRPr lang="ar-SA" baseline="0" dirty="0" smtClean="0">
              <a:latin typeface="Calibri"/>
              <a:cs typeface="B Nazani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B Nazanin"/>
              </a:rPr>
              <a:t>صدا</a:t>
            </a:r>
            <a:endParaRPr lang="fa-IR" b="1" dirty="0" smtClean="0">
              <a:cs typeface="B Nazanin"/>
            </a:endParaRPr>
          </a:p>
          <a:p>
            <a:pPr algn="r" rtl="1"/>
            <a:r>
              <a:rPr lang="fa-IR" b="1" dirty="0" smtClean="0">
                <a:cs typeface="B Nazanin"/>
              </a:rPr>
              <a:t>ارتعاش</a:t>
            </a:r>
          </a:p>
          <a:p>
            <a:pPr algn="r" rtl="1"/>
            <a:r>
              <a:rPr lang="fa-IR" b="1" dirty="0" smtClean="0">
                <a:cs typeface="B Nazanin"/>
              </a:rPr>
              <a:t>روشنایی</a:t>
            </a:r>
          </a:p>
          <a:p>
            <a:pPr algn="r" rtl="1"/>
            <a:r>
              <a:rPr lang="fa-IR" b="1" dirty="0" smtClean="0">
                <a:cs typeface="B Nazanin"/>
              </a:rPr>
              <a:t>پرتو</a:t>
            </a:r>
          </a:p>
          <a:p>
            <a:pPr algn="r" rtl="1"/>
            <a:r>
              <a:rPr lang="fa-IR" b="1" dirty="0" smtClean="0">
                <a:cs typeface="B Nazanin"/>
              </a:rPr>
              <a:t>گرما و رطوبت و سرما</a:t>
            </a:r>
            <a:endParaRPr lang="en-US" dirty="0" smtClean="0"/>
          </a:p>
          <a:p>
            <a:pPr algn="r" rtl="1"/>
            <a:endParaRPr lang="fa-IR" b="1" dirty="0" smtClean="0">
              <a:cs typeface="B Nazan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ctr" rtl="1"/>
            <a:r>
              <a:rPr lang="en-US" b="1" baseline="0" dirty="0" smtClean="0">
                <a:latin typeface="Calibri"/>
                <a:cs typeface="B Nazanin"/>
              </a:rPr>
              <a:t>* </a:t>
            </a:r>
            <a:r>
              <a:rPr lang="ar-SA" b="1" baseline="0" dirty="0" smtClean="0">
                <a:latin typeface="Calibri"/>
                <a:cs typeface="B Nazanin"/>
              </a:rPr>
              <a:t>صدا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r>
              <a:rPr lang="ar-SA" baseline="0" dirty="0" smtClean="0">
                <a:cs typeface="B Nazanin"/>
              </a:rPr>
              <a:t>هر چيزي كه شنيده مي شود صدا نام دارد . امروزه صدا جزئي از زندگي انسان رادر بر مي گيرد وبه عنوان يكي از خطرات شغلي و صنعتي به شمار مي آيد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عوارض سر و صدای بیش از حد مجاز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r>
              <a:rPr lang="ar-SA" baseline="0" dirty="0" smtClean="0">
                <a:cs typeface="B Nazanin"/>
              </a:rPr>
              <a:t>صداي بيش از حد مجاز در محيط كارباعث</a:t>
            </a:r>
            <a:endParaRPr lang="fa-IR" baseline="0" dirty="0" smtClean="0">
              <a:cs typeface="B Nazanin"/>
            </a:endParaRPr>
          </a:p>
          <a:p>
            <a:pPr algn="justLow" rtl="1"/>
            <a:r>
              <a:rPr lang="ar-SA" baseline="0" dirty="0" smtClean="0">
                <a:cs typeface="B Nazanin"/>
              </a:rPr>
              <a:t> افزايش ضربان قلب</a:t>
            </a:r>
            <a:r>
              <a:rPr lang="en-US" dirty="0" smtClean="0">
                <a:cs typeface="B Nazanin"/>
              </a:rPr>
              <a:t> </a:t>
            </a:r>
            <a:endParaRPr lang="fa-IR" dirty="0" smtClean="0">
              <a:cs typeface="B Nazanin"/>
            </a:endParaRPr>
          </a:p>
          <a:p>
            <a:pPr algn="justLow" rtl="1"/>
            <a:r>
              <a:rPr lang="ar-SA" dirty="0" smtClean="0">
                <a:cs typeface="B Nazanin"/>
              </a:rPr>
              <a:t>افزايش </a:t>
            </a:r>
            <a:r>
              <a:rPr lang="ar-SA" dirty="0">
                <a:cs typeface="B Nazanin"/>
              </a:rPr>
              <a:t>فشار خون </a:t>
            </a:r>
            <a:endParaRPr lang="fa-IR" dirty="0" smtClean="0">
              <a:cs typeface="B Nazanin"/>
            </a:endParaRPr>
          </a:p>
          <a:p>
            <a:pPr algn="justLow" rtl="1"/>
            <a:r>
              <a:rPr lang="ar-SA" dirty="0" smtClean="0">
                <a:cs typeface="B Nazanin"/>
              </a:rPr>
              <a:t>سردرد </a:t>
            </a:r>
            <a:r>
              <a:rPr lang="ar-SA" dirty="0">
                <a:cs typeface="B Nazanin"/>
              </a:rPr>
              <a:t>سرگيجه واستفراغ </a:t>
            </a:r>
            <a:endParaRPr lang="fa-IR" dirty="0" smtClean="0">
              <a:cs typeface="B Nazanin"/>
            </a:endParaRPr>
          </a:p>
          <a:p>
            <a:pPr algn="justLow" rtl="1"/>
            <a:r>
              <a:rPr lang="ar-SA" dirty="0" smtClean="0">
                <a:cs typeface="B Nazanin"/>
              </a:rPr>
              <a:t>ودر </a:t>
            </a:r>
            <a:r>
              <a:rPr lang="ar-SA" dirty="0">
                <a:cs typeface="B Nazanin"/>
              </a:rPr>
              <a:t>نهايت باعث افت </a:t>
            </a:r>
            <a:r>
              <a:rPr lang="fa-IR" dirty="0" smtClean="0">
                <a:cs typeface="B Nazanin"/>
              </a:rPr>
              <a:t>شنوایی </a:t>
            </a:r>
            <a:r>
              <a:rPr lang="ar-SA" dirty="0" smtClean="0">
                <a:cs typeface="B Nazanin"/>
              </a:rPr>
              <a:t>و </a:t>
            </a:r>
            <a:r>
              <a:rPr lang="ar-SA" dirty="0">
                <a:cs typeface="B Nazanin"/>
              </a:rPr>
              <a:t>در نهايت كري ناشي از كار مي شود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algn="ctr" rtl="1"/>
            <a:r>
              <a:rPr lang="fa-IR" baseline="0" dirty="0" smtClean="0">
                <a:latin typeface="Calibri"/>
                <a:cs typeface="B Nazanin"/>
              </a:rPr>
              <a:t>حد مجاز صدا بر اساس استاندارد مرکز</a:t>
            </a:r>
            <a:r>
              <a:rPr lang="fa-IR" dirty="0" smtClean="0">
                <a:latin typeface="Calibri"/>
                <a:cs typeface="B Nazanin"/>
              </a:rPr>
              <a:t> سلامت محیط کار</a:t>
            </a:r>
            <a:endParaRPr lang="ar-SA" baseline="0" dirty="0" smtClean="0">
              <a:latin typeface="Calibri"/>
              <a:cs typeface="B Nazani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r>
              <a:rPr lang="ar-SA" dirty="0">
                <a:cs typeface="B Nazanin"/>
              </a:rPr>
              <a:t>حد استاندارد صدا در محيط كار 85 دسي بل براي 8 ساعت كاري است يعني اگر در محل كار صداي ماشين آلات و يا ابزار كار بقدري زياد باشد كه دو نفر از فاصله يک متري صداي يكديگر را خوب نشنوند در آنجا آلودگي صوتي وجود دارد.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algn="ctr" rtl="1"/>
            <a:r>
              <a:rPr lang="ar-SA" baseline="0" dirty="0" smtClean="0">
                <a:cs typeface="B Nazanin"/>
              </a:rPr>
              <a:t> براي پيشگيري از عوارض صدا به نكات ذيل بايد توجه كرد</a:t>
            </a:r>
            <a:r>
              <a:rPr lang="en-US" baseline="0" dirty="0" smtClean="0">
                <a:latin typeface="Calibri"/>
                <a:cs typeface="B Nazanin"/>
              </a:rPr>
              <a:t> </a:t>
            </a:r>
            <a:endParaRPr lang="ar-SA" baseline="0" dirty="0" smtClean="0">
              <a:latin typeface="Calibri"/>
              <a:cs typeface="B Nazani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B Nazanin"/>
              </a:rPr>
              <a:t>معاينات </a:t>
            </a:r>
            <a:r>
              <a:rPr lang="ar-SA" dirty="0">
                <a:cs typeface="B Nazanin"/>
              </a:rPr>
              <a:t>قبل از استخدام و </a:t>
            </a:r>
            <a:r>
              <a:rPr lang="ar-SA" dirty="0" smtClean="0">
                <a:cs typeface="B Nazanin"/>
              </a:rPr>
              <a:t>دوره</a:t>
            </a:r>
            <a:r>
              <a:rPr lang="fa-IR" dirty="0" smtClean="0">
                <a:cs typeface="B Nazanin"/>
              </a:rPr>
              <a:t> </a:t>
            </a:r>
            <a:r>
              <a:rPr lang="ar-SA" dirty="0" smtClean="0">
                <a:cs typeface="B Nazanin"/>
              </a:rPr>
              <a:t>اي</a:t>
            </a:r>
            <a:r>
              <a:rPr lang="ar-SA" baseline="0" dirty="0" smtClean="0">
                <a:cs typeface="B Nazanin"/>
              </a:rPr>
              <a:t> </a:t>
            </a:r>
            <a:endParaRPr lang="fa-IR" dirty="0" smtClean="0">
              <a:cs typeface="B Nazanin"/>
            </a:endParaRPr>
          </a:p>
          <a:p>
            <a:pPr algn="r" rtl="1"/>
            <a:r>
              <a:rPr lang="ar-SA" dirty="0" smtClean="0">
                <a:cs typeface="B Nazanin"/>
              </a:rPr>
              <a:t>استفاده </a:t>
            </a:r>
            <a:r>
              <a:rPr lang="ar-SA" dirty="0">
                <a:cs typeface="B Nazanin"/>
              </a:rPr>
              <a:t>از وسايل حفاظت </a:t>
            </a:r>
            <a:r>
              <a:rPr lang="ar-SA" dirty="0" smtClean="0">
                <a:cs typeface="B Nazanin"/>
              </a:rPr>
              <a:t>فردي</a:t>
            </a:r>
            <a:endParaRPr lang="fa-IR" dirty="0" smtClean="0">
              <a:cs typeface="B Nazanin"/>
            </a:endParaRPr>
          </a:p>
          <a:p>
            <a:pPr algn="r" rtl="1"/>
            <a:r>
              <a:rPr lang="ar-SA" dirty="0" smtClean="0">
                <a:cs typeface="B Nazanin"/>
              </a:rPr>
              <a:t>كاهش </a:t>
            </a:r>
            <a:r>
              <a:rPr lang="ar-SA" dirty="0">
                <a:cs typeface="B Nazanin"/>
              </a:rPr>
              <a:t>صدا در منبع توليد صدا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302</TotalTime>
  <Words>1805</Words>
  <Application>Microsoft Office PowerPoint</Application>
  <PresentationFormat>On-screen Show (4:3)</PresentationFormat>
  <Paragraphs>174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Opulent</vt:lpstr>
      <vt:lpstr>بسته آموزشي بهداشت حرفه اي</vt:lpstr>
      <vt:lpstr>بهداشت حرفه اي  چیست؟</vt:lpstr>
      <vt:lpstr>اهداف بهداشت حرفه ای </vt:lpstr>
      <vt:lpstr>عوامل زیان آور محيط کار در مشاغل خدماتی</vt:lpstr>
      <vt:lpstr>1-عوامل فيزيكي زيان آور محيط كار اين عامل خود به 5 دسته تقسيم مي شوند :</vt:lpstr>
      <vt:lpstr>* صدا </vt:lpstr>
      <vt:lpstr>عوارض سر و صدای بیش از حد مجاز</vt:lpstr>
      <vt:lpstr>حد مجاز صدا بر اساس استاندارد مرکز سلامت محیط کار</vt:lpstr>
      <vt:lpstr> براي پيشگيري از عوارض صدا به نكات ذيل بايد توجه كرد </vt:lpstr>
      <vt:lpstr>نمونه از مشاغل در معرض صدا</vt:lpstr>
      <vt:lpstr>* اشعه</vt:lpstr>
      <vt:lpstr>پرتوهاي يون ساز</vt:lpstr>
      <vt:lpstr>اشعه هاي غير يونساز</vt:lpstr>
      <vt:lpstr>Slide 14</vt:lpstr>
      <vt:lpstr>شرايط جوي محيط كار</vt:lpstr>
      <vt:lpstr>گرماي موجود در محيط کار</vt:lpstr>
      <vt:lpstr>سرما</vt:lpstr>
      <vt:lpstr> </vt:lpstr>
      <vt:lpstr>2- عوامل زيان آور شيميائي عوامل زيان آور شيميائي محيط كار</vt:lpstr>
      <vt:lpstr>Slide 20</vt:lpstr>
      <vt:lpstr>نکات ایمنی حین استفاده از مواد شیمیایی</vt:lpstr>
      <vt:lpstr>Slide 22</vt:lpstr>
      <vt:lpstr>توصیه های ایمنی جهت پیشگیری از حوادث ناشی از مواد شوینده</vt:lpstr>
      <vt:lpstr>توصیه های ایمنی جهت پیشگیری از حوادث ناشی از مواد شوینده</vt:lpstr>
      <vt:lpstr>کمک های اولیه حین تماس با مواد شوینده و پاک کننده</vt:lpstr>
      <vt:lpstr>هدف مهندسی ارگونومی</vt:lpstr>
      <vt:lpstr>طرز صحیح ایستادن</vt:lpstr>
      <vt:lpstr>چیدمان وسایل در قفسه ها</vt:lpstr>
      <vt:lpstr>قفسه های پایین و دارورها</vt:lpstr>
      <vt:lpstr>قفسه های بالا</vt:lpstr>
      <vt:lpstr>بلند کردن و جابجایی</vt:lpstr>
      <vt:lpstr>روش بلند کردن بار</vt:lpstr>
      <vt:lpstr>روش بلند کردن بار</vt:lpstr>
      <vt:lpstr>Slide 34</vt:lpstr>
      <vt:lpstr>Slide 35</vt:lpstr>
      <vt:lpstr>4-عوامل زيان آور زيست شناختي(بيولوژيكي)</vt:lpstr>
      <vt:lpstr>عوامل زیان آور بیولوژیکی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بسته آموزشي بهداشت حرفه اي</dc:title>
  <dc:creator>goli</dc:creator>
  <cp:lastModifiedBy>herfe1</cp:lastModifiedBy>
  <cp:revision>26</cp:revision>
  <dcterms:created xsi:type="dcterms:W3CDTF">2016-06-23T05:50:57Z</dcterms:created>
  <dcterms:modified xsi:type="dcterms:W3CDTF">2018-02-07T09:53:49Z</dcterms:modified>
</cp:coreProperties>
</file>